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73" r:id="rId3"/>
    <p:sldId id="263" r:id="rId4"/>
    <p:sldId id="265" r:id="rId5"/>
    <p:sldId id="264" r:id="rId6"/>
    <p:sldId id="266" r:id="rId7"/>
    <p:sldId id="267" r:id="rId8"/>
    <p:sldId id="268" r:id="rId9"/>
    <p:sldId id="276" r:id="rId10"/>
    <p:sldId id="278" r:id="rId11"/>
    <p:sldId id="272" r:id="rId12"/>
    <p:sldId id="269" r:id="rId13"/>
    <p:sldId id="275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6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28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4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2214554"/>
            <a:ext cx="6072230" cy="18573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иррациональных неравенств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214290"/>
            <a:ext cx="7215238" cy="17526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средняя общеобразовательная школа №30 имени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А.И.Колдунова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786454"/>
            <a:ext cx="1828800" cy="30480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857760"/>
            <a:ext cx="25527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8266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Замечание 4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1400156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786050" y="1285860"/>
            <a:ext cx="5857916" cy="48863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2800" dirty="0" smtClean="0"/>
              <a:t>	Это неравенство решено первым способом. </a:t>
            </a:r>
          </a:p>
          <a:p>
            <a:pPr>
              <a:buNone/>
            </a:pPr>
            <a:r>
              <a:rPr lang="ru-RU" sz="2800" dirty="0" smtClean="0"/>
              <a:t>	</a:t>
            </a:r>
          </a:p>
          <a:p>
            <a:pPr>
              <a:buNone/>
            </a:pPr>
            <a:r>
              <a:rPr lang="ru-RU" sz="2800" dirty="0" smtClean="0"/>
              <a:t>	Обращаю внимание на нахождение ОДЗ.</a:t>
            </a:r>
          </a:p>
          <a:p>
            <a:pPr>
              <a:buNone/>
            </a:pPr>
            <a:r>
              <a:rPr lang="ru-RU" sz="2800" dirty="0" smtClean="0"/>
              <a:t>	 </a:t>
            </a:r>
          </a:p>
          <a:p>
            <a:pPr>
              <a:buNone/>
            </a:pPr>
            <a:r>
              <a:rPr lang="ru-RU" sz="2800" dirty="0" smtClean="0"/>
              <a:t>	Применение второго и третьего способов особого труда не составит.</a:t>
            </a:r>
            <a:endParaRPr lang="ru-RU" sz="2800" dirty="0"/>
          </a:p>
        </p:txBody>
      </p:sp>
      <p:pic>
        <p:nvPicPr>
          <p:cNvPr id="7" name="Picture 12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221457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Задание группам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357422" y="1600200"/>
            <a:ext cx="6357982" cy="418625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000" dirty="0" smtClean="0"/>
              <a:t> </a:t>
            </a:r>
            <a:r>
              <a:rPr lang="ru-RU" sz="11200" dirty="0" smtClean="0"/>
              <a:t>Решите неравенство</a:t>
            </a:r>
          </a:p>
          <a:p>
            <a:pPr>
              <a:buNone/>
            </a:pPr>
            <a:endParaRPr lang="ru-RU" sz="11200" dirty="0" smtClean="0"/>
          </a:p>
          <a:p>
            <a:pPr>
              <a:buNone/>
            </a:pPr>
            <a:endParaRPr lang="ru-RU" sz="11200" dirty="0" smtClean="0"/>
          </a:p>
          <a:p>
            <a:pPr algn="ctr">
              <a:buNone/>
            </a:pPr>
            <a:r>
              <a:rPr lang="ru-RU" sz="11200" dirty="0" smtClean="0"/>
              <a:t>1 группа – первым способом,</a:t>
            </a:r>
          </a:p>
          <a:p>
            <a:pPr algn="ctr">
              <a:buNone/>
            </a:pPr>
            <a:endParaRPr lang="ru-RU" sz="11200" dirty="0" smtClean="0"/>
          </a:p>
          <a:p>
            <a:pPr algn="ctr">
              <a:buNone/>
            </a:pPr>
            <a:r>
              <a:rPr lang="ru-RU" sz="11200" dirty="0" smtClean="0"/>
              <a:t>2 группа – вторым способом,</a:t>
            </a:r>
          </a:p>
          <a:p>
            <a:pPr algn="ctr">
              <a:buNone/>
            </a:pPr>
            <a:endParaRPr lang="ru-RU" sz="11200" dirty="0" smtClean="0"/>
          </a:p>
          <a:p>
            <a:pPr algn="ctr">
              <a:buNone/>
            </a:pPr>
            <a:r>
              <a:rPr lang="ru-RU" sz="11200" dirty="0" smtClean="0"/>
              <a:t>3 группа – третьим способом.</a:t>
            </a:r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8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6000768"/>
            <a:ext cx="3657600" cy="17143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Picture 12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200026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5" y="2428868"/>
            <a:ext cx="1990059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7467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686700" cy="6429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для самоподготовки.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0034" y="1142984"/>
            <a:ext cx="7427814" cy="50292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Решите неравенство и найдите наименьшую длину промежутка, который содержит все его решения: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Консультации и вопросы как всегда по вторникам!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571744"/>
            <a:ext cx="2553909" cy="428628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571876"/>
            <a:ext cx="2404044" cy="428628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500570"/>
            <a:ext cx="2428891" cy="414229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Picture 12" descr="pro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858016" y="2214554"/>
            <a:ext cx="1857388" cy="3214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3857620" y="2714620"/>
            <a:ext cx="3571865" cy="1214446"/>
          </a:xfrm>
          <a:prstGeom prst="irregularSeal1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УДАЧИ!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Выполните самостоятельно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3071802" y="3143248"/>
          <a:ext cx="5357850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8925"/>
                <a:gridCol w="2678925"/>
              </a:tblGrid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00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428992" y="1600200"/>
            <a:ext cx="4498856" cy="4572000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Решите неравенство: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2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221457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071942"/>
            <a:ext cx="1806361" cy="42862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071942"/>
            <a:ext cx="1936216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Литература:</a:t>
            </a:r>
          </a:p>
          <a:p>
            <a:pPr>
              <a:buNone/>
            </a:pPr>
            <a:r>
              <a:rPr lang="ru-RU" dirty="0" smtClean="0"/>
              <a:t>1.А.Г.Мордкович «Алгебра и начала анализа», часть 1, «</a:t>
            </a:r>
            <a:r>
              <a:rPr lang="ru-RU" dirty="0" err="1" smtClean="0"/>
              <a:t>Мемозина</a:t>
            </a:r>
            <a:r>
              <a:rPr lang="ru-RU" dirty="0" smtClean="0"/>
              <a:t>», Москва, 2012.</a:t>
            </a:r>
          </a:p>
          <a:p>
            <a:pPr>
              <a:buNone/>
            </a:pPr>
            <a:r>
              <a:rPr lang="ru-RU" dirty="0" smtClean="0"/>
              <a:t>2.С.И.Колесникова «ЕГЭ. Математика. Иррациональные </a:t>
            </a:r>
            <a:r>
              <a:rPr lang="ru-RU" smtClean="0"/>
              <a:t>неравенства», </a:t>
            </a:r>
            <a:r>
              <a:rPr lang="ru-RU" dirty="0" smtClean="0"/>
              <a:t>Москва,2012.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pPr lvl="0"/>
            <a:r>
              <a:rPr lang="ru-RU" dirty="0" smtClean="0"/>
              <a:t>развитие </a:t>
            </a:r>
            <a:r>
              <a:rPr lang="ru-RU" dirty="0" smtClean="0"/>
              <a:t>логического мышления формируя умения и навыки решения иррациональных неравенств, </a:t>
            </a:r>
          </a:p>
          <a:p>
            <a:pPr lvl="0"/>
            <a:r>
              <a:rPr lang="ru-RU" dirty="0" smtClean="0"/>
              <a:t>развитие </a:t>
            </a:r>
            <a:r>
              <a:rPr lang="ru-RU" dirty="0" smtClean="0"/>
              <a:t>умения кратко отвечать на вопрос и ставить его, </a:t>
            </a:r>
          </a:p>
          <a:p>
            <a:pPr lvl="0"/>
            <a:r>
              <a:rPr lang="ru-RU" dirty="0" smtClean="0"/>
              <a:t>развитие </a:t>
            </a:r>
            <a:r>
              <a:rPr lang="ru-RU" dirty="0" smtClean="0"/>
              <a:t>учебно-коммуникативных умений при работе в группе (слушать, аргументировать,   доходчиво объяснять),</a:t>
            </a:r>
          </a:p>
          <a:p>
            <a:pPr lvl="0"/>
            <a:r>
              <a:rPr lang="ru-RU" dirty="0" smtClean="0"/>
              <a:t>развитие </a:t>
            </a:r>
            <a:r>
              <a:rPr lang="ru-RU" dirty="0" smtClean="0"/>
              <a:t>умений работать во времени,</a:t>
            </a:r>
          </a:p>
          <a:p>
            <a:pPr lvl="0"/>
            <a:r>
              <a:rPr lang="ru-RU" dirty="0" smtClean="0"/>
              <a:t>развитие </a:t>
            </a:r>
            <a:r>
              <a:rPr lang="ru-RU" dirty="0" smtClean="0"/>
              <a:t>навыков самостоятельной деятельности и самоконтроля.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Три способа решения неравенств вида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4282" y="1714488"/>
            <a:ext cx="8429684" cy="5143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способ (самый распространённый)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Найдём ОДЗ: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Рассмотрим два случая.</a:t>
            </a:r>
          </a:p>
          <a:p>
            <a:pPr marL="457200" indent="-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 Если х-2&lt;0, то неравенство выполнимо в ОДЗ, т.е.0,5≤х&lt;2.</a:t>
            </a:r>
          </a:p>
          <a:p>
            <a:pPr marL="457200" indent="-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 Если х-2&gt;0, то обе части неравенства неотрицательны, поэтому после возведения их в квадрат получим равносильное неравенство, в котором ОДЗ выполняется автоматически:</a:t>
            </a:r>
          </a:p>
          <a:p>
            <a:pPr marL="457200" indent="-457200">
              <a:buAutoNum type="arabicParenR" startAt="2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 startAt="2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3)Учитывая 1 и 2, имеем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0,5    2               5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Ответ:                                                               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58204" cy="4286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№1.Решим неравенство: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785794"/>
            <a:ext cx="4748436" cy="433389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285860"/>
            <a:ext cx="1753478" cy="35719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214554"/>
            <a:ext cx="2417462" cy="428628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00570"/>
            <a:ext cx="1553777" cy="500066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61" name="Picture 2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4429132"/>
            <a:ext cx="2550666" cy="547689"/>
          </a:xfrm>
          <a:prstGeom prst="rect">
            <a:avLst/>
          </a:prstGeom>
          <a:noFill/>
        </p:spPr>
      </p:pic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63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429132"/>
            <a:ext cx="2139057" cy="571504"/>
          </a:xfrm>
          <a:prstGeom prst="rect">
            <a:avLst/>
          </a:prstGeom>
          <a:noFill/>
        </p:spPr>
      </p:pic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65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4500570"/>
            <a:ext cx="1289289" cy="642942"/>
          </a:xfrm>
          <a:prstGeom prst="rect">
            <a:avLst/>
          </a:prstGeom>
          <a:noFill/>
        </p:spPr>
      </p:pic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67" name="Picture 3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4643446"/>
            <a:ext cx="850109" cy="333376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5429264"/>
            <a:ext cx="1285884" cy="587379"/>
          </a:xfrm>
          <a:prstGeom prst="rect">
            <a:avLst/>
          </a:prstGeom>
          <a:noFill/>
        </p:spPr>
      </p:pic>
      <p:cxnSp>
        <p:nvCxnSpPr>
          <p:cNvPr id="35" name="Прямая со стрелкой 34"/>
          <p:cNvCxnSpPr/>
          <p:nvPr/>
        </p:nvCxnSpPr>
        <p:spPr>
          <a:xfrm>
            <a:off x="5072066" y="5715016"/>
            <a:ext cx="300039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5357818" y="564357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929322" y="5643578"/>
            <a:ext cx="133352" cy="1333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7143768" y="5643578"/>
            <a:ext cx="142876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429256" y="5572140"/>
            <a:ext cx="642942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000760" y="5572140"/>
            <a:ext cx="1143008" cy="1428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6215082"/>
            <a:ext cx="1005847" cy="285752"/>
          </a:xfrm>
          <a:prstGeom prst="rect">
            <a:avLst/>
          </a:prstGeom>
          <a:noFill/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6215082"/>
            <a:ext cx="1005847" cy="285752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uiExpand="1" build="p" autoUpdateAnimBg="0"/>
      <p:bldP spid="6" grpId="0" build="p" autoUpdateAnimBg="0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Замечание 1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185974" cy="4572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928926" y="1600200"/>
            <a:ext cx="564360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Самая распространённая ошибка школьников состоит в том, что они, забывая о «случаях», сразу возводят в квадрат обе части, получая не всегда верное неравенство.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2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192882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2 способ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28670"/>
            <a:ext cx="492919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/>
              <a:t>Рассмотрим функции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Построим графики этих функций.</a:t>
            </a:r>
          </a:p>
          <a:p>
            <a:pPr>
              <a:buNone/>
            </a:pPr>
            <a:r>
              <a:rPr lang="ru-RU" sz="2000" dirty="0" smtClean="0"/>
              <a:t>	График функции </a:t>
            </a:r>
          </a:p>
          <a:p>
            <a:pPr>
              <a:buNone/>
            </a:pPr>
            <a:r>
              <a:rPr lang="ru-RU" sz="2000" dirty="0" smtClean="0"/>
              <a:t>	расположен выше графика</a:t>
            </a:r>
          </a:p>
          <a:p>
            <a:pPr>
              <a:buNone/>
            </a:pPr>
            <a:r>
              <a:rPr lang="ru-RU" sz="2000" dirty="0" smtClean="0"/>
              <a:t> 	функции</a:t>
            </a:r>
          </a:p>
          <a:p>
            <a:pPr>
              <a:buNone/>
            </a:pPr>
            <a:r>
              <a:rPr lang="ru-RU" sz="2000" dirty="0" smtClean="0"/>
              <a:t>	Найдём х</a:t>
            </a:r>
            <a:r>
              <a:rPr lang="ru-RU" sz="2000" baseline="-25000" dirty="0" smtClean="0"/>
              <a:t>0</a:t>
            </a:r>
            <a:r>
              <a:rPr lang="ru-RU" sz="2000" dirty="0" smtClean="0"/>
              <a:t> , решив уравнение</a:t>
            </a:r>
          </a:p>
          <a:p>
            <a:pPr>
              <a:buNone/>
            </a:pPr>
            <a:r>
              <a:rPr lang="ru-RU" sz="2000" baseline="-25000" dirty="0" smtClean="0"/>
              <a:t> </a:t>
            </a:r>
            <a:r>
              <a:rPr lang="ru-RU" sz="2000" dirty="0" smtClean="0"/>
              <a:t>	</a:t>
            </a:r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4857752" y="714356"/>
          <a:ext cx="3586160" cy="37084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8616"/>
                <a:gridCol w="358616"/>
                <a:gridCol w="358616"/>
                <a:gridCol w="358616"/>
                <a:gridCol w="358616"/>
                <a:gridCol w="358616"/>
                <a:gridCol w="358616"/>
                <a:gridCol w="358616"/>
                <a:gridCol w="358616"/>
                <a:gridCol w="358616"/>
              </a:tblGrid>
              <a:tr h="370842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2"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2"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2"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2"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2"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2"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2"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2"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2"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357298"/>
            <a:ext cx="2786082" cy="367029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>
            <a:off x="4786314" y="3643314"/>
            <a:ext cx="35719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3358348" y="2499512"/>
            <a:ext cx="342902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714752"/>
            <a:ext cx="147638" cy="369095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3653519"/>
            <a:ext cx="138113" cy="394609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996705"/>
            <a:ext cx="142876" cy="408217"/>
          </a:xfrm>
          <a:prstGeom prst="rect">
            <a:avLst/>
          </a:prstGeom>
          <a:noFill/>
        </p:spPr>
      </p:pic>
      <p:sp>
        <p:nvSpPr>
          <p:cNvPr id="20" name="Дуга 19"/>
          <p:cNvSpPr/>
          <p:nvPr/>
        </p:nvSpPr>
        <p:spPr>
          <a:xfrm rot="327483" flipH="1">
            <a:off x="5187351" y="2795109"/>
            <a:ext cx="4785030" cy="1854174"/>
          </a:xfrm>
          <a:prstGeom prst="arc">
            <a:avLst>
              <a:gd name="adj1" fmla="val 16200000"/>
              <a:gd name="adj2" fmla="val 180164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357430"/>
            <a:ext cx="1233491" cy="352426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714752"/>
            <a:ext cx="271464" cy="285752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5072066" y="2000240"/>
            <a:ext cx="2428892" cy="2286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5" y="1500175"/>
            <a:ext cx="983459" cy="333376"/>
          </a:xfrm>
          <a:prstGeom prst="rect">
            <a:avLst/>
          </a:prstGeom>
          <a:noFill/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643314"/>
            <a:ext cx="147638" cy="369094"/>
          </a:xfrm>
          <a:prstGeom prst="rect">
            <a:avLst/>
          </a:prstGeom>
          <a:noFill/>
        </p:spPr>
      </p:pic>
      <p:cxnSp>
        <p:nvCxnSpPr>
          <p:cNvPr id="34" name="Прямая соединительная линия 33"/>
          <p:cNvCxnSpPr/>
          <p:nvPr/>
        </p:nvCxnSpPr>
        <p:spPr>
          <a:xfrm rot="5400000">
            <a:off x="6215074" y="3214686"/>
            <a:ext cx="85725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684136"/>
            <a:ext cx="204788" cy="292554"/>
          </a:xfrm>
          <a:prstGeom prst="rect">
            <a:avLst/>
          </a:prstGeom>
          <a:noFill/>
        </p:spPr>
      </p:pic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143116"/>
            <a:ext cx="1285884" cy="367395"/>
          </a:xfrm>
          <a:prstGeom prst="rect">
            <a:avLst/>
          </a:prstGeom>
          <a:noFill/>
        </p:spPr>
      </p:pic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9" name="Picture 2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3000372"/>
            <a:ext cx="2928958" cy="344584"/>
          </a:xfrm>
          <a:prstGeom prst="rect">
            <a:avLst/>
          </a:prstGeom>
          <a:noFill/>
        </p:spPr>
      </p:pic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1" name="Picture 2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1" y="3786191"/>
            <a:ext cx="2071701" cy="500065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2857520" cy="617842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4286256"/>
            <a:ext cx="2438745" cy="589364"/>
          </a:xfrm>
          <a:prstGeom prst="rect">
            <a:avLst/>
          </a:prstGeom>
          <a:noFill/>
        </p:spPr>
      </p:pic>
      <p:sp>
        <p:nvSpPr>
          <p:cNvPr id="42" name="Прямоугольник 41"/>
          <p:cNvSpPr/>
          <p:nvPr/>
        </p:nvSpPr>
        <p:spPr>
          <a:xfrm>
            <a:off x="500034" y="5786454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Ответ:</a:t>
            </a:r>
          </a:p>
        </p:txBody>
      </p:sp>
      <p:pic>
        <p:nvPicPr>
          <p:cNvPr id="43" name="Picture 27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857892"/>
            <a:ext cx="1214446" cy="368014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286256"/>
            <a:ext cx="2199424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800" decel="100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800" decel="100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800" decel="100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800" decel="100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800" decel="1000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800" decel="100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800" decel="100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800" decel="100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800" decel="100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800" decel="100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800" decel="100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800" decel="100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800" decel="100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800" decel="100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800" decel="100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800" decel="100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00" decel="100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Замечание 2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328850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214546" y="1000108"/>
            <a:ext cx="6500858" cy="51720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На рисунке хорошо видно, почему при стандартном решении необходимо рассматривать два случая.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5" name="Picture 12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200026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503002"/>
            <a:ext cx="5429288" cy="409757"/>
          </a:xfrm>
          <a:prstGeom prst="rect">
            <a:avLst/>
          </a:prstGeom>
          <a:noFill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786059"/>
            <a:ext cx="4429156" cy="480007"/>
          </a:xfrm>
          <a:prstGeom prst="rect">
            <a:avLst/>
          </a:prstGeom>
          <a:noFill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214686"/>
            <a:ext cx="5000660" cy="404912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857628"/>
            <a:ext cx="3786215" cy="382446"/>
          </a:xfrm>
          <a:prstGeom prst="rect">
            <a:avLst/>
          </a:prstGeom>
          <a:noFill/>
        </p:spPr>
      </p:pic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143380"/>
            <a:ext cx="4929222" cy="428628"/>
          </a:xfrm>
          <a:prstGeom prst="rect">
            <a:avLst/>
          </a:prstGeom>
          <a:noFill/>
        </p:spPr>
      </p:pic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7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572008"/>
            <a:ext cx="4461628" cy="428628"/>
          </a:xfrm>
          <a:prstGeom prst="rect">
            <a:avLst/>
          </a:prstGeom>
          <a:noFill/>
        </p:spPr>
      </p:pic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9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5072074"/>
            <a:ext cx="4982801" cy="357190"/>
          </a:xfrm>
          <a:prstGeom prst="rect">
            <a:avLst/>
          </a:prstGeom>
          <a:noFill/>
        </p:spPr>
      </p:pic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1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5429264"/>
            <a:ext cx="3571900" cy="357190"/>
          </a:xfrm>
          <a:prstGeom prst="rect">
            <a:avLst/>
          </a:prstGeom>
          <a:noFill/>
        </p:spPr>
      </p:pic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3" name="Picture 2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5715016"/>
            <a:ext cx="5825444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способ ( с помощью замены переменных)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Сделаем замену переменных.</a:t>
            </a:r>
          </a:p>
          <a:p>
            <a:pPr>
              <a:buNone/>
            </a:pPr>
            <a:r>
              <a:rPr lang="ru-RU" dirty="0" smtClean="0"/>
              <a:t>Пусть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Тогда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Возвращаемся к старым переменным: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428736"/>
            <a:ext cx="2071702" cy="373586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143116"/>
            <a:ext cx="1809763" cy="857256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285992"/>
            <a:ext cx="2296222" cy="642942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357430"/>
            <a:ext cx="2790284" cy="571504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857628"/>
            <a:ext cx="5929354" cy="560885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34" y="485776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Ответ:</a:t>
            </a:r>
          </a:p>
        </p:txBody>
      </p:sp>
      <p:pic>
        <p:nvPicPr>
          <p:cNvPr id="17" name="Picture 2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857760"/>
            <a:ext cx="1214446" cy="368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8266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Замечание 3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1400156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786050" y="1600200"/>
            <a:ext cx="5857916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2800" dirty="0" smtClean="0"/>
              <a:t>	Этот способ хорош тем, что, во-первых, тоже не рассматривает «случаев», а во-вторых тем, что не надо возводить обе части в квадрат.</a:t>
            </a:r>
            <a:endParaRPr lang="ru-RU" sz="2800" dirty="0"/>
          </a:p>
        </p:txBody>
      </p:sp>
      <p:pic>
        <p:nvPicPr>
          <p:cNvPr id="7" name="Picture 12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221457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7829576" cy="11144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№2 Решим неравенство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5720" y="1142984"/>
            <a:ext cx="7642128" cy="5429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Решение:</a:t>
            </a:r>
          </a:p>
          <a:p>
            <a:pPr marL="457200" indent="-457200">
              <a:buNone/>
            </a:pPr>
            <a:r>
              <a:rPr lang="ru-RU" dirty="0" smtClean="0"/>
              <a:t>Найдём ОДЗ: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Найдём корни квадратного трёхчлена: х₁=2, х₂=5.</a:t>
            </a:r>
          </a:p>
          <a:p>
            <a:pPr marL="457200" indent="-45720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Учитывая ОДЗ, имеем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ru-RU" dirty="0" smtClean="0"/>
              <a:t>Ответ:                                                                      </a:t>
            </a:r>
          </a:p>
          <a:p>
            <a:pPr marL="457200" indent="-457200">
              <a:buNone/>
            </a:pPr>
            <a:endParaRPr lang="ru-RU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90517"/>
            <a:ext cx="1571636" cy="36671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571612"/>
            <a:ext cx="2173364" cy="500066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>
            <a:off x="5286380" y="1857364"/>
            <a:ext cx="321471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857884" y="1785926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000760" y="1714488"/>
            <a:ext cx="2286016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858016" y="1785926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1857364"/>
            <a:ext cx="1285884" cy="1428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76" y="2000240"/>
            <a:ext cx="85725" cy="2381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071678"/>
            <a:ext cx="95250" cy="23812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071678"/>
            <a:ext cx="95250" cy="2381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2143116"/>
            <a:ext cx="871544" cy="35719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714620"/>
            <a:ext cx="2176758" cy="500066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1" y="2714621"/>
            <a:ext cx="2082814" cy="571504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2714620"/>
            <a:ext cx="2428892" cy="521385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714620"/>
            <a:ext cx="1731936" cy="500066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929066"/>
            <a:ext cx="1981214" cy="571504"/>
          </a:xfrm>
          <a:prstGeom prst="rect">
            <a:avLst/>
          </a:prstGeom>
          <a:noFill/>
        </p:spPr>
      </p:pic>
      <p:cxnSp>
        <p:nvCxnSpPr>
          <p:cNvPr id="42" name="Прямая со стрелкой 41"/>
          <p:cNvCxnSpPr/>
          <p:nvPr/>
        </p:nvCxnSpPr>
        <p:spPr>
          <a:xfrm>
            <a:off x="3000364" y="4857760"/>
            <a:ext cx="464347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000364" y="5357826"/>
            <a:ext cx="478634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4929198"/>
            <a:ext cx="85725" cy="238125"/>
          </a:xfrm>
          <a:prstGeom prst="rect">
            <a:avLst/>
          </a:prstGeom>
          <a:noFill/>
        </p:spPr>
      </p:pic>
      <p:sp>
        <p:nvSpPr>
          <p:cNvPr id="46" name="Овал 45"/>
          <p:cNvSpPr/>
          <p:nvPr/>
        </p:nvSpPr>
        <p:spPr>
          <a:xfrm>
            <a:off x="5500694" y="478632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4929198"/>
            <a:ext cx="114301" cy="285752"/>
          </a:xfrm>
          <a:prstGeom prst="rect">
            <a:avLst/>
          </a:prstGeom>
          <a:noFill/>
        </p:spPr>
      </p:pic>
      <p:sp>
        <p:nvSpPr>
          <p:cNvPr id="48" name="Прямоугольник 47"/>
          <p:cNvSpPr/>
          <p:nvPr/>
        </p:nvSpPr>
        <p:spPr>
          <a:xfrm>
            <a:off x="3071802" y="4714884"/>
            <a:ext cx="2428892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929190" y="5286388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6286512" y="5286388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572140"/>
            <a:ext cx="95250" cy="238125"/>
          </a:xfrm>
          <a:prstGeom prst="rect">
            <a:avLst/>
          </a:prstGeom>
          <a:noFill/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5500702"/>
            <a:ext cx="85725" cy="238125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5572140"/>
            <a:ext cx="95250" cy="238125"/>
          </a:xfrm>
          <a:prstGeom prst="rect">
            <a:avLst/>
          </a:prstGeom>
          <a:noFill/>
        </p:spPr>
      </p:pic>
      <p:sp>
        <p:nvSpPr>
          <p:cNvPr id="57" name="Прямоугольник 56"/>
          <p:cNvSpPr/>
          <p:nvPr/>
        </p:nvSpPr>
        <p:spPr>
          <a:xfrm>
            <a:off x="6357950" y="5214950"/>
            <a:ext cx="1285884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071802" y="5214950"/>
            <a:ext cx="1857388" cy="214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3000364" y="5929330"/>
            <a:ext cx="478634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6000768"/>
            <a:ext cx="85725" cy="238125"/>
          </a:xfrm>
          <a:prstGeom prst="rect">
            <a:avLst/>
          </a:prstGeom>
          <a:noFill/>
        </p:spPr>
      </p:pic>
      <p:sp>
        <p:nvSpPr>
          <p:cNvPr id="62" name="Овал 61"/>
          <p:cNvSpPr/>
          <p:nvPr/>
        </p:nvSpPr>
        <p:spPr>
          <a:xfrm>
            <a:off x="5500694" y="585789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929330"/>
            <a:ext cx="114301" cy="285752"/>
          </a:xfrm>
          <a:prstGeom prst="rect">
            <a:avLst/>
          </a:prstGeom>
          <a:noFill/>
        </p:spPr>
      </p:pic>
      <p:sp>
        <p:nvSpPr>
          <p:cNvPr id="64" name="Овал 63"/>
          <p:cNvSpPr/>
          <p:nvPr/>
        </p:nvSpPr>
        <p:spPr>
          <a:xfrm>
            <a:off x="4286248" y="585789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5929330"/>
            <a:ext cx="95250" cy="238125"/>
          </a:xfrm>
          <a:prstGeom prst="rect">
            <a:avLst/>
          </a:prstGeom>
          <a:noFill/>
        </p:spPr>
      </p:pic>
      <p:sp>
        <p:nvSpPr>
          <p:cNvPr id="67" name="Прямоугольник 66"/>
          <p:cNvSpPr/>
          <p:nvPr/>
        </p:nvSpPr>
        <p:spPr>
          <a:xfrm>
            <a:off x="4429124" y="5786454"/>
            <a:ext cx="107157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rot="5400000">
            <a:off x="5536413" y="5322107"/>
            <a:ext cx="1643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4751389" y="5392751"/>
            <a:ext cx="1643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4179885" y="5464189"/>
            <a:ext cx="1643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rot="5400000">
            <a:off x="3536943" y="5392751"/>
            <a:ext cx="1643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572140"/>
            <a:ext cx="2750363" cy="357190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6000768"/>
            <a:ext cx="660802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80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800" decel="100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8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800" decel="100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800" decel="100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00" decel="100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800" decel="100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800" decel="100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800" decel="100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800" decel="100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800" decel="100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800" decel="100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800" decel="100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800" decel="100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800" decel="100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800" decel="100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2" grpId="0" animBg="1"/>
      <p:bldP spid="13" grpId="0" animBg="1"/>
      <p:bldP spid="14" grpId="0" animBg="1"/>
      <p:bldP spid="46" grpId="0" animBg="1"/>
      <p:bldP spid="48" grpId="0" animBg="1"/>
      <p:bldP spid="49" grpId="0" animBg="1"/>
      <p:bldP spid="50" grpId="0" animBg="1"/>
      <p:bldP spid="57" grpId="0" animBg="1"/>
      <p:bldP spid="58" grpId="0" animBg="1"/>
      <p:bldP spid="62" grpId="0" animBg="1"/>
      <p:bldP spid="64" grpId="0" animBg="1"/>
      <p:bldP spid="6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1286</TotalTime>
  <Words>264</Words>
  <PresentationFormat>Экран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 Решение иррациональных неравенств  </vt:lpstr>
      <vt:lpstr>Цели:</vt:lpstr>
      <vt:lpstr>  Три способа решения неравенств вида </vt:lpstr>
      <vt:lpstr>Замечание 1</vt:lpstr>
      <vt:lpstr>2 способ</vt:lpstr>
      <vt:lpstr> Замечание 2</vt:lpstr>
      <vt:lpstr>3 способ ( с помощью замены переменных)</vt:lpstr>
      <vt:lpstr>Замечание 3</vt:lpstr>
      <vt:lpstr>Слайд 9</vt:lpstr>
      <vt:lpstr>Замечание 4</vt:lpstr>
      <vt:lpstr>Задание группам </vt:lpstr>
      <vt:lpstr>Слайд 12</vt:lpstr>
      <vt:lpstr>Выполните самостоятельно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Иррациональные неравенства</dc:title>
  <cp:lastModifiedBy>Кутоманова Е.М.</cp:lastModifiedBy>
  <cp:revision>155</cp:revision>
  <dcterms:modified xsi:type="dcterms:W3CDTF">2013-02-05T05:03:44Z</dcterms:modified>
</cp:coreProperties>
</file>